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5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  <a:scene3d>
              <a:camera prst="orthographicFront"/>
              <a:lightRig rig="threePt" dir="t"/>
            </a:scene3d>
          </a:bodyPr>
          <a:lstStyle>
            <a:lvl1pPr algn="ctr">
              <a:lnSpc>
                <a:spcPct val="130000"/>
              </a:lnSpc>
              <a:defRPr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0095" y="1980565"/>
            <a:ext cx="9843135" cy="811530"/>
          </a:xfrm>
        </p:spPr>
        <p:txBody>
          <a:bodyPr anchor="b">
            <a:no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0095" y="2863778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8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defRPr sz="28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3060" y="1322705"/>
            <a:ext cx="11419840" cy="2186940"/>
          </a:xfrm>
        </p:spPr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Литературное программирование: от данных до презентации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 fontScale="90000" lnSpcReduction="20000"/>
          </a:bodyPr>
          <a:lstStyle/>
          <a:p>
            <a:pPr marL="0" lvl="0" indent="0">
              <a:buNone/>
            </a:pPr>
            <a:br/>
            <a:br/>
            <a:r>
              <a:t>В. М. Хайтов</a:t>
            </a:r>
            <a:endParaRPr lang="ru-RU"/>
          </a:p>
          <a:p>
            <a:pPr marL="0" lvl="0" indent="0">
              <a:buNone/>
            </a:pPr>
            <a:endParaRPr lang="ru-RU" i="1"/>
          </a:p>
          <a:p>
            <a:pPr marL="0" lvl="0" indent="0">
              <a:buNone/>
            </a:pPr>
            <a:r>
              <a:rPr lang="ru-RU" i="1"/>
              <a:t>ЭБЦ «Крестовский остров» ГБНОУ СПбГДТЮ</a:t>
            </a:r>
            <a:endParaRPr lang="ru-RU" i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Код документа</a:t>
            </a:r>
          </a:p>
        </p:txBody>
      </p:sp>
      <p:pic>
        <p:nvPicPr>
          <p:cNvPr id="3" name="Picture 1" descr="Images/RMD_example.pn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897890" y="1160145"/>
            <a:ext cx="10129520" cy="569785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Итоговый документ</a:t>
            </a:r>
          </a:p>
        </p:txBody>
      </p:sp>
      <p:pic>
        <p:nvPicPr>
          <p:cNvPr id="3" name="Picture 1" descr="Images/document_example.pn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3810635" y="1088390"/>
            <a:ext cx="4347210" cy="57404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073890" cy="1051560"/>
          </a:xfrm>
        </p:spPr>
        <p:txBody>
          <a:bodyPr/>
          <a:lstStyle/>
          <a:p>
            <a:pPr marL="0" lvl="0" indent="0">
              <a:buNone/>
            </a:pPr>
            <a:r>
              <a:t>Прикладная магия для практикующих педагогов</a:t>
            </a:r>
          </a:p>
        </p:txBody>
      </p:sp>
      <p:pic>
        <p:nvPicPr>
          <p:cNvPr id="3" name="Picture 1" descr="Images/KTP_generator_code.pn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615315" y="852170"/>
            <a:ext cx="10961370" cy="59410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543665" cy="1325880"/>
          </a:xfrm>
        </p:spPr>
        <p:txBody>
          <a:bodyPr/>
          <a:lstStyle/>
          <a:p>
            <a:pPr marL="0" lvl="0" indent="0">
              <a:buNone/>
            </a:pPr>
            <a:r>
              <a:t>Прикладная магия для практикующих педагогов</a:t>
            </a:r>
          </a:p>
        </p:txBody>
      </p:sp>
      <p:pic>
        <p:nvPicPr>
          <p:cNvPr id="3" name="Picture 1" descr="Images/KTP_page.pn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0" y="1772920"/>
            <a:ext cx="6895465" cy="4445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06895" y="1565910"/>
            <a:ext cx="5181600" cy="4558665"/>
          </a:xfrm>
        </p:spPr>
        <p:txBody>
          <a:bodyPr/>
          <a:lstStyle/>
          <a:p>
            <a:pPr marL="0" lvl="0" indent="0">
              <a:buNone/>
            </a:pPr>
            <a:r>
              <a:t>Рутинная работа по созданию шаблонных документов порождается небольшим программистским усилием.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rPr b="1"/>
              <a:t>Pro et Contra</a:t>
            </a:r>
            <a:endParaRPr b="1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5490" y="1183005"/>
            <a:ext cx="7232015" cy="4351655"/>
          </a:xfrm>
        </p:spPr>
        <p:txBody>
          <a:bodyPr>
            <a:normAutofit fontScale="25000"/>
          </a:bodyPr>
          <a:lstStyle/>
          <a:p>
            <a:pPr marL="0" lvl="0" indent="0">
              <a:buNone/>
            </a:pPr>
            <a:r>
              <a:rPr sz="11200" b="1" u="sng"/>
              <a:t>За</a:t>
            </a:r>
            <a:endParaRPr sz="11200" b="1" u="sng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sz="8000" b="1"/>
              <a:t>Технологии </a:t>
            </a:r>
            <a:r>
              <a:rPr sz="8000" b="1" i="1"/>
              <a:t>литературного программирования</a:t>
            </a:r>
            <a:r>
              <a:rPr sz="8000" b="1"/>
              <a:t> открывают широкие горизонты для взаимодействия и образования</a:t>
            </a:r>
            <a:endParaRPr sz="8000" b="1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sz="8000" b="1"/>
              <a:t>Дисциплинируют ум</a:t>
            </a:r>
            <a:endParaRPr sz="8000" b="1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sz="8000" b="1"/>
              <a:t>Развивают навыки рациональной работы с информацией</a:t>
            </a:r>
            <a:endParaRPr sz="8000" b="1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sz="8000" b="1"/>
              <a:t>Позволяют приобщиться к современным трендам</a:t>
            </a:r>
            <a:endParaRPr sz="8000" b="1"/>
          </a:p>
          <a:p>
            <a:pPr lvl="0"/>
            <a:r>
              <a:rPr sz="8000" b="1"/>
              <a:t>etc…</a:t>
            </a:r>
            <a:endParaRPr sz="8000" b="1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48650" y="1183005"/>
            <a:ext cx="3764915" cy="4351655"/>
          </a:xfrm>
        </p:spPr>
        <p:txBody>
          <a:bodyPr/>
          <a:lstStyle/>
          <a:p>
            <a:pPr marL="0" lvl="0" indent="0">
              <a:buNone/>
            </a:pPr>
            <a:r>
              <a:rPr b="1" u="sng"/>
              <a:t>Против</a:t>
            </a:r>
            <a:endParaRPr b="1" u="sng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sz="2000" b="1"/>
              <a:t>Надо немного поработать…</a:t>
            </a:r>
            <a:endParaRPr sz="2000" b="1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Эта презентация была порождена той же магической силой…</a:t>
            </a:r>
          </a:p>
        </p:txBody>
      </p:sp>
      <p:pic>
        <p:nvPicPr>
          <p:cNvPr id="3" name="Picture 1" descr="Images/Presentation_example.pn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1100455" y="1443355"/>
            <a:ext cx="9610725" cy="540639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Эта презентация была порождена той же магической силой…</a:t>
            </a:r>
          </a:p>
        </p:txBody>
      </p:sp>
      <p:pic>
        <p:nvPicPr>
          <p:cNvPr id="3" name="Picture 1" descr="Images/Presentation_example_final.pn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1082040" y="1447165"/>
            <a:ext cx="9647555" cy="542671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Проблема мотивировки в производстве исследовательских работ учащихся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При прохождении пяти основных этапов исследовательской работы</a:t>
            </a:r>
            <a:endParaRPr b="1"/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t>Сбор материала (экспедиции, эксперименты)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t>Набивка базы данных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t>Обработка данных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t>Написание и оформление текста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t>Подготовка публичных презентаций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</a:p>
          <a:p>
            <a:pPr marL="0" lvl="0" indent="0">
              <a:buNone/>
            </a:pPr>
            <a:r>
              <a:rPr b="1"/>
              <a:t>Часто происходит снижение мотивации…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rPr b="1"/>
              <a:t>Магия в современном мире</a:t>
            </a:r>
            <a:endParaRPr b="1"/>
          </a:p>
        </p:txBody>
      </p:sp>
      <p:pic>
        <p:nvPicPr>
          <p:cNvPr id="3" name="Picture 1" descr="Images/Potter.pn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0" y="2461260"/>
            <a:ext cx="5181600" cy="2921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0"/>
            <a:r>
              <a:rPr b="1"/>
              <a:t>Магия</a:t>
            </a:r>
            <a:r>
              <a:t> - это управление миром с помощью информации.</a:t>
            </a:r>
          </a:p>
          <a:p>
            <a:pPr lvl="0"/>
            <a:r>
              <a:t>Именно этим и занимаются компьютерные технологии.</a:t>
            </a:r>
          </a:p>
          <a:p>
            <a:pPr lvl="0"/>
            <a:r>
              <a:t>Умение управлять информацией - важнейшая компетенция.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0095" y="3293745"/>
            <a:ext cx="9843135" cy="811530"/>
          </a:xfrm>
        </p:spPr>
        <p:txBody>
          <a:bodyPr/>
          <a:lstStyle/>
          <a:p>
            <a:pPr marL="0" lvl="0" indent="0">
              <a:buNone/>
            </a:pPr>
            <a:r>
              <a:rPr b="1"/>
              <a:t>Первая ступень магии:</a:t>
            </a:r>
            <a:r>
              <a:t> </a:t>
            </a:r>
            <a:br/>
            <a:r>
              <a:t>От опрятных данных к красочным иллюстрациям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Tidyverse: культура организации данных</a:t>
            </a:r>
          </a:p>
        </p:txBody>
      </p:sp>
      <p:pic>
        <p:nvPicPr>
          <p:cNvPr id="3" name="Picture 1" descr="Images/tidy.pn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0" y="1584325"/>
            <a:ext cx="9309100" cy="523621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Tidyverse: культура организации данных</a:t>
            </a:r>
          </a:p>
        </p:txBody>
      </p:sp>
      <p:pic>
        <p:nvPicPr>
          <p:cNvPr id="3" name="Picture 1" descr="Images/tidy_R.pn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0" y="1466850"/>
            <a:ext cx="10817860" cy="539305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Немного кода и грамматики графиков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" y="1492250"/>
            <a:ext cx="5737860" cy="4685030"/>
          </a:xfrm>
        </p:spPr>
        <p:txBody>
          <a:bodyPr>
            <a:noAutofit/>
          </a:bodyPr>
          <a:lstStyle/>
          <a:p>
            <a:pPr lvl="0" indent="0">
              <a:buNone/>
            </a:pPr>
            <a:r>
              <a:rPr sz="1400">
                <a:solidFill>
                  <a:srgbClr val="06287E"/>
                </a:solidFill>
                <a:latin typeface="Courier"/>
              </a:rPr>
              <a:t>library</a:t>
            </a:r>
            <a:r>
              <a:rPr sz="1400">
                <a:latin typeface="Courier"/>
              </a:rPr>
              <a:t>(readxl)</a:t>
            </a:r>
            <a:br>
              <a:rPr sz="1400">
                <a:latin typeface="Courier"/>
              </a:rPr>
            </a:br>
            <a:r>
              <a:rPr sz="1400">
                <a:solidFill>
                  <a:srgbClr val="06287E"/>
                </a:solidFill>
                <a:latin typeface="Courier"/>
              </a:rPr>
              <a:t>library</a:t>
            </a:r>
            <a:r>
              <a:rPr sz="1400">
                <a:latin typeface="Courier"/>
              </a:rPr>
              <a:t>(dplyr)</a:t>
            </a:r>
            <a:br>
              <a:rPr sz="1400">
                <a:latin typeface="Courier"/>
              </a:rPr>
            </a:br>
            <a:r>
              <a:rPr sz="1400">
                <a:solidFill>
                  <a:srgbClr val="06287E"/>
                </a:solidFill>
                <a:latin typeface="Courier"/>
              </a:rPr>
              <a:t>library</a:t>
            </a:r>
            <a:r>
              <a:rPr sz="1400">
                <a:latin typeface="Courier"/>
              </a:rPr>
              <a:t>(ggplot2)</a:t>
            </a:r>
            <a:br>
              <a:rPr sz="1400">
                <a:latin typeface="Courier"/>
              </a:rPr>
            </a:br>
            <a:r>
              <a:rPr sz="1400">
                <a:solidFill>
                  <a:srgbClr val="06287E"/>
                </a:solidFill>
                <a:latin typeface="Courier"/>
              </a:rPr>
              <a:t>library</a:t>
            </a:r>
            <a:r>
              <a:rPr sz="1400">
                <a:latin typeface="Courier"/>
              </a:rPr>
              <a:t>(png)</a:t>
            </a:r>
            <a:br>
              <a:rPr sz="1400">
                <a:latin typeface="Courier"/>
              </a:rPr>
            </a:br>
            <a:r>
              <a:rPr sz="1400">
                <a:latin typeface="Courier"/>
              </a:rPr>
              <a:t>myt_d </a:t>
            </a:r>
            <a:r>
              <a:rPr sz="1400">
                <a:solidFill>
                  <a:srgbClr val="007020"/>
                </a:solidFill>
                <a:latin typeface="Courier"/>
              </a:rPr>
              <a:t>&lt;-</a:t>
            </a:r>
            <a:r>
              <a:rPr sz="1400">
                <a:latin typeface="Courier"/>
              </a:rPr>
              <a:t> </a:t>
            </a:r>
            <a:r>
              <a:rPr sz="1400">
                <a:solidFill>
                  <a:srgbClr val="06287E"/>
                </a:solidFill>
                <a:latin typeface="Courier"/>
              </a:rPr>
              <a:t>read_excel</a:t>
            </a:r>
            <a:r>
              <a:rPr sz="1400">
                <a:latin typeface="Courier"/>
              </a:rPr>
              <a:t>(</a:t>
            </a:r>
            <a:r>
              <a:rPr sz="1400">
                <a:solidFill>
                  <a:srgbClr val="4070A0"/>
                </a:solidFill>
                <a:latin typeface="Courier"/>
              </a:rPr>
              <a:t>"Data/TouchTrEd_D_2023.xlsx"</a:t>
            </a:r>
            <a:r>
              <a:rPr sz="1400">
                <a:latin typeface="Courier"/>
              </a:rPr>
              <a:t>, </a:t>
            </a:r>
            <a:r>
              <a:rPr sz="1400">
                <a:solidFill>
                  <a:srgbClr val="7D9029"/>
                </a:solidFill>
                <a:latin typeface="Courier"/>
              </a:rPr>
              <a:t>na =</a:t>
            </a:r>
            <a:r>
              <a:rPr sz="1400">
                <a:latin typeface="Courier"/>
              </a:rPr>
              <a:t> </a:t>
            </a:r>
            <a:r>
              <a:rPr sz="1400">
                <a:solidFill>
                  <a:srgbClr val="4070A0"/>
                </a:solidFill>
                <a:latin typeface="Courier"/>
              </a:rPr>
              <a:t>"NA"</a:t>
            </a:r>
            <a:r>
              <a:rPr sz="1400">
                <a:latin typeface="Courier"/>
              </a:rPr>
              <a:t>)</a:t>
            </a:r>
            <a:br>
              <a:rPr sz="1400">
                <a:latin typeface="Courier"/>
              </a:rPr>
            </a:br>
            <a:r>
              <a:rPr sz="1400">
                <a:latin typeface="Courier"/>
              </a:rPr>
              <a:t>myt_d  </a:t>
            </a:r>
            <a:r>
              <a:rPr sz="1400">
                <a:solidFill>
                  <a:srgbClr val="007020"/>
                </a:solidFill>
                <a:latin typeface="Courier"/>
              </a:rPr>
              <a:t>&lt;-</a:t>
            </a:r>
            <a:r>
              <a:rPr sz="1400">
                <a:latin typeface="Courier"/>
              </a:rPr>
              <a:t> myt_d  </a:t>
            </a:r>
            <a:r>
              <a:rPr sz="1400">
                <a:solidFill>
                  <a:srgbClr val="4070A0"/>
                </a:solidFill>
                <a:latin typeface="Courier"/>
              </a:rPr>
              <a:t>%&gt;%</a:t>
            </a:r>
            <a:r>
              <a:rPr sz="1400">
                <a:latin typeface="Courier"/>
              </a:rPr>
              <a:t> </a:t>
            </a:r>
            <a:r>
              <a:rPr sz="1400">
                <a:solidFill>
                  <a:srgbClr val="06287E"/>
                </a:solidFill>
                <a:latin typeface="Courier"/>
              </a:rPr>
              <a:t>filter</a:t>
            </a:r>
            <a:r>
              <a:rPr sz="1400">
                <a:latin typeface="Courier"/>
              </a:rPr>
              <a:t>(</a:t>
            </a:r>
            <a:r>
              <a:rPr sz="1400">
                <a:solidFill>
                  <a:srgbClr val="4070A0"/>
                </a:solidFill>
                <a:latin typeface="Courier"/>
              </a:rPr>
              <a:t>!</a:t>
            </a:r>
            <a:r>
              <a:rPr sz="1400">
                <a:solidFill>
                  <a:srgbClr val="06287E"/>
                </a:solidFill>
                <a:latin typeface="Courier"/>
              </a:rPr>
              <a:t>is.na</a:t>
            </a:r>
            <a:r>
              <a:rPr sz="1400">
                <a:latin typeface="Courier"/>
              </a:rPr>
              <a:t>(Supposed_Morph_A))</a:t>
            </a:r>
            <a:br>
              <a:rPr sz="1400">
                <a:latin typeface="Courier"/>
              </a:rPr>
            </a:br>
            <a:r>
              <a:rPr sz="1400">
                <a:latin typeface="Courier"/>
              </a:rPr>
              <a:t>myt_d  </a:t>
            </a:r>
            <a:r>
              <a:rPr sz="1400">
                <a:solidFill>
                  <a:srgbClr val="007020"/>
                </a:solidFill>
                <a:latin typeface="Courier"/>
              </a:rPr>
              <a:t>&lt;-</a:t>
            </a:r>
            <a:r>
              <a:rPr sz="1400">
                <a:latin typeface="Courier"/>
              </a:rPr>
              <a:t> myt_d  </a:t>
            </a:r>
            <a:r>
              <a:rPr sz="1400">
                <a:solidFill>
                  <a:srgbClr val="4070A0"/>
                </a:solidFill>
                <a:latin typeface="Courier"/>
              </a:rPr>
              <a:t>%&gt;%</a:t>
            </a:r>
            <a:r>
              <a:rPr sz="1400">
                <a:latin typeface="Courier"/>
              </a:rPr>
              <a:t> </a:t>
            </a:r>
            <a:r>
              <a:rPr sz="1400">
                <a:solidFill>
                  <a:srgbClr val="06287E"/>
                </a:solidFill>
                <a:latin typeface="Courier"/>
              </a:rPr>
              <a:t>mutate</a:t>
            </a:r>
            <a:r>
              <a:rPr sz="1400">
                <a:latin typeface="Courier"/>
              </a:rPr>
              <a:t>(</a:t>
            </a:r>
            <a:r>
              <a:rPr sz="1400">
                <a:solidFill>
                  <a:srgbClr val="7D9029"/>
                </a:solidFill>
                <a:latin typeface="Courier"/>
              </a:rPr>
              <a:t>Reciproc =</a:t>
            </a:r>
            <a:r>
              <a:rPr sz="1400">
                <a:latin typeface="Courier"/>
              </a:rPr>
              <a:t> </a:t>
            </a:r>
            <a:r>
              <a:rPr sz="1400">
                <a:solidFill>
                  <a:srgbClr val="06287E"/>
                </a:solidFill>
                <a:latin typeface="Courier"/>
              </a:rPr>
              <a:t>ifelse</a:t>
            </a:r>
            <a:r>
              <a:rPr sz="1400">
                <a:latin typeface="Courier"/>
              </a:rPr>
              <a:t>(Reciprocal_threads </a:t>
            </a:r>
            <a:r>
              <a:rPr sz="1400">
                <a:solidFill>
                  <a:srgbClr val="4070A0"/>
                </a:solidFill>
                <a:latin typeface="Courier"/>
              </a:rPr>
              <a:t>==</a:t>
            </a:r>
            <a:r>
              <a:rPr sz="1400">
                <a:latin typeface="Courier"/>
              </a:rPr>
              <a:t> </a:t>
            </a:r>
            <a:r>
              <a:rPr sz="1400">
                <a:solidFill>
                  <a:srgbClr val="4070A0"/>
                </a:solidFill>
                <a:latin typeface="Courier"/>
              </a:rPr>
              <a:t>"0"</a:t>
            </a:r>
            <a:r>
              <a:rPr sz="1400">
                <a:latin typeface="Courier"/>
              </a:rPr>
              <a:t>, </a:t>
            </a:r>
            <a:r>
              <a:rPr sz="1400">
                <a:solidFill>
                  <a:srgbClr val="4070A0"/>
                </a:solidFill>
                <a:latin typeface="Courier"/>
              </a:rPr>
              <a:t>"No"</a:t>
            </a:r>
            <a:r>
              <a:rPr sz="1400">
                <a:latin typeface="Courier"/>
              </a:rPr>
              <a:t>, </a:t>
            </a:r>
            <a:r>
              <a:rPr sz="1400">
                <a:solidFill>
                  <a:srgbClr val="4070A0"/>
                </a:solidFill>
                <a:latin typeface="Courier"/>
              </a:rPr>
              <a:t>"Present"</a:t>
            </a:r>
            <a:r>
              <a:rPr sz="1400">
                <a:latin typeface="Courier"/>
              </a:rPr>
              <a:t>), </a:t>
            </a:r>
            <a:r>
              <a:rPr sz="1400">
                <a:solidFill>
                  <a:srgbClr val="7D9029"/>
                </a:solidFill>
                <a:latin typeface="Courier"/>
              </a:rPr>
              <a:t>Total_Bys_A =</a:t>
            </a:r>
            <a:r>
              <a:rPr sz="1400">
                <a:latin typeface="Courier"/>
              </a:rPr>
              <a:t>  To_Substr_A </a:t>
            </a:r>
            <a:r>
              <a:rPr sz="1400">
                <a:solidFill>
                  <a:srgbClr val="4070A0"/>
                </a:solidFill>
                <a:latin typeface="Courier"/>
              </a:rPr>
              <a:t>+</a:t>
            </a:r>
            <a:r>
              <a:rPr sz="1400">
                <a:latin typeface="Courier"/>
              </a:rPr>
              <a:t> To_mate_A, </a:t>
            </a:r>
            <a:r>
              <a:rPr sz="1400">
                <a:solidFill>
                  <a:srgbClr val="7D9029"/>
                </a:solidFill>
                <a:latin typeface="Courier"/>
              </a:rPr>
              <a:t>Total_Bys_B =</a:t>
            </a:r>
            <a:r>
              <a:rPr sz="1400">
                <a:latin typeface="Courier"/>
              </a:rPr>
              <a:t> To_Substr_B </a:t>
            </a:r>
            <a:r>
              <a:rPr sz="1400">
                <a:solidFill>
                  <a:srgbClr val="4070A0"/>
                </a:solidFill>
                <a:latin typeface="Courier"/>
              </a:rPr>
              <a:t>+</a:t>
            </a:r>
            <a:r>
              <a:rPr sz="1400">
                <a:latin typeface="Courier"/>
              </a:rPr>
              <a:t> To_mate_B, </a:t>
            </a:r>
            <a:r>
              <a:rPr sz="1400">
                <a:solidFill>
                  <a:srgbClr val="7D9029"/>
                </a:solidFill>
                <a:latin typeface="Courier"/>
              </a:rPr>
              <a:t>Prop_to_Mate_A =</a:t>
            </a:r>
            <a:r>
              <a:rPr sz="1400">
                <a:latin typeface="Courier"/>
              </a:rPr>
              <a:t> To_mate_A</a:t>
            </a:r>
            <a:r>
              <a:rPr sz="1400">
                <a:solidFill>
                  <a:srgbClr val="4070A0"/>
                </a:solidFill>
                <a:latin typeface="Courier"/>
              </a:rPr>
              <a:t>/</a:t>
            </a:r>
            <a:r>
              <a:rPr sz="1400">
                <a:latin typeface="Courier"/>
              </a:rPr>
              <a:t>Total_Bys_A, </a:t>
            </a:r>
            <a:r>
              <a:rPr sz="1400">
                <a:solidFill>
                  <a:srgbClr val="7D9029"/>
                </a:solidFill>
                <a:latin typeface="Courier"/>
              </a:rPr>
              <a:t>Prop_to_Mate_B =</a:t>
            </a:r>
            <a:r>
              <a:rPr sz="1400">
                <a:latin typeface="Courier"/>
              </a:rPr>
              <a:t> To_mate_B</a:t>
            </a:r>
            <a:r>
              <a:rPr sz="1400">
                <a:solidFill>
                  <a:srgbClr val="4070A0"/>
                </a:solidFill>
                <a:latin typeface="Courier"/>
              </a:rPr>
              <a:t>/</a:t>
            </a:r>
            <a:r>
              <a:rPr sz="1400">
                <a:latin typeface="Courier"/>
              </a:rPr>
              <a:t>Total_Bys_B)</a:t>
            </a:r>
            <a:endParaRPr sz="1400">
              <a:latin typeface="Courier"/>
            </a:endParaRPr>
          </a:p>
        </p:txBody>
      </p:sp>
      <p:pic>
        <p:nvPicPr>
          <p:cNvPr id="4" name="Picture 1" descr="Khaitov_Literature_Prigramming_files/figure-pptx/unnamed-chunk-2-1.pn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6123305" y="1492250"/>
            <a:ext cx="6068695" cy="48488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0095" y="1980565"/>
            <a:ext cx="9843135" cy="811530"/>
          </a:xfrm>
        </p:spPr>
        <p:txBody>
          <a:bodyPr/>
          <a:lstStyle/>
          <a:p>
            <a:pPr marL="0" lvl="0" indent="0">
              <a:buNone/>
            </a:pPr>
            <a:r>
              <a:rPr b="1"/>
              <a:t>Вторая ступень магии:</a:t>
            </a:r>
            <a:r>
              <a:t> Колдуем над текстом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Документ порождается кодом</a:t>
            </a:r>
          </a:p>
        </p:txBody>
      </p:sp>
      <p:pic>
        <p:nvPicPr>
          <p:cNvPr id="3" name="Picture 1" descr="Images/markdown.pn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1143000" y="1816100"/>
            <a:ext cx="9512300" cy="43434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1835</Words>
  <Application>WPS Presentation</Application>
  <PresentationFormat/>
  <Paragraphs>63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Arial</vt:lpstr>
      <vt:lpstr>SimSun</vt:lpstr>
      <vt:lpstr>Wingdings</vt:lpstr>
      <vt:lpstr>Calibri Light</vt:lpstr>
      <vt:lpstr>Courier</vt:lpstr>
      <vt:lpstr>Courier New</vt:lpstr>
      <vt:lpstr>Microsoft YaHei</vt:lpstr>
      <vt:lpstr>Arial Unicode MS</vt:lpstr>
      <vt:lpstr>Calibri</vt:lpstr>
      <vt:lpstr>Office Theme</vt:lpstr>
      <vt:lpstr>Литературное программирование: от данных до презентации</vt:lpstr>
      <vt:lpstr>Проблема мотивировки в производстве исследовательских работ учащихся</vt:lpstr>
      <vt:lpstr>Магия в современном мире</vt:lpstr>
      <vt:lpstr>Первая ступень магии: От опрятных данных к красочным иллюстрациям</vt:lpstr>
      <vt:lpstr>Tidyverse: культура организации данных</vt:lpstr>
      <vt:lpstr>Tidyverse: культура организации данных</vt:lpstr>
      <vt:lpstr>Немного кода и грамматики графиков</vt:lpstr>
      <vt:lpstr>Вторая ступень магии: Колдуем над текстом</vt:lpstr>
      <vt:lpstr>Документ порождается кодом</vt:lpstr>
      <vt:lpstr>Код документа</vt:lpstr>
      <vt:lpstr>Итоговый документ</vt:lpstr>
      <vt:lpstr>Прикладная магия для практикующих педагогов</vt:lpstr>
      <vt:lpstr>Прикладная магия для практикующих педагогов</vt:lpstr>
      <vt:lpstr>Pro et Contra</vt:lpstr>
      <vt:lpstr>Эта презентация была порождена той же магической силой…</vt:lpstr>
      <vt:lpstr>Эта презентация была порождена той же магической силой…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Литературное программирование: от данных до презентации</dc:title>
  <dc:creator>В. М. Хайтов</dc:creator>
  <cp:lastModifiedBy>polyd</cp:lastModifiedBy>
  <cp:revision>1</cp:revision>
  <dcterms:created xsi:type="dcterms:W3CDTF">2023-11-28T13:53:52Z</dcterms:created>
  <dcterms:modified xsi:type="dcterms:W3CDTF">2023-11-28T13:53:52Z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utput">
    <vt:lpwstr/>
  </property>
  <property fmtid="{D5CDD505-2E9C-101B-9397-08002B2CF9AE}" pid="3" name="ICV">
    <vt:lpwstr>E1306C6A4EE446889C74A76AD0484621_12</vt:lpwstr>
  </property>
  <property fmtid="{D5CDD505-2E9C-101B-9397-08002B2CF9AE}" pid="4" name="KSOProductBuildVer">
    <vt:lpwstr>1049-12.2.0.13306</vt:lpwstr>
  </property>
</Properties>
</file>